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20" r:id="rId3"/>
    <p:sldId id="312" r:id="rId4"/>
    <p:sldId id="323" r:id="rId5"/>
    <p:sldId id="318" r:id="rId6"/>
    <p:sldId id="316" r:id="rId7"/>
    <p:sldId id="319" r:id="rId8"/>
    <p:sldId id="296" r:id="rId9"/>
    <p:sldId id="260" r:id="rId10"/>
    <p:sldId id="304" r:id="rId11"/>
    <p:sldId id="273" r:id="rId12"/>
    <p:sldId id="261" r:id="rId13"/>
    <p:sldId id="274" r:id="rId14"/>
    <p:sldId id="298" r:id="rId15"/>
    <p:sldId id="313" r:id="rId16"/>
    <p:sldId id="314" r:id="rId17"/>
    <p:sldId id="300" r:id="rId18"/>
    <p:sldId id="262" r:id="rId19"/>
    <p:sldId id="285" r:id="rId20"/>
    <p:sldId id="297" r:id="rId21"/>
    <p:sldId id="327" r:id="rId22"/>
    <p:sldId id="293" r:id="rId23"/>
    <p:sldId id="309" r:id="rId24"/>
    <p:sldId id="324" r:id="rId25"/>
    <p:sldId id="311" r:id="rId26"/>
    <p:sldId id="322" r:id="rId27"/>
    <p:sldId id="325" r:id="rId28"/>
    <p:sldId id="292" r:id="rId2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FD91"/>
    <a:srgbClr val="9FFC60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72612" autoAdjust="0"/>
  </p:normalViewPr>
  <p:slideViewPr>
    <p:cSldViewPr>
      <p:cViewPr varScale="1">
        <p:scale>
          <a:sx n="84" d="100"/>
          <a:sy n="84" d="100"/>
        </p:scale>
        <p:origin x="726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62CB2D-BF40-42E4-A281-055F2A1C5E06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7D33E-F281-4AEE-A4EE-1E4FB2D03A4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110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Образ слайда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3427" name="Заметки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ru-RU" dirty="0" smtClean="0"/>
          </a:p>
        </p:txBody>
      </p:sp>
      <p:sp>
        <p:nvSpPr>
          <p:cNvPr id="103428" name="Номер слайда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137CE372-EA12-4FC8-ACED-5357251CD6D8}" type="slidenum">
              <a:rPr lang="ru-RU"/>
              <a:pPr eaLnBrk="1" hangingPunct="1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49597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673710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Образ слайда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4627" name="Заметки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ru-RU" altLang="ru-RU" dirty="0" smtClean="0">
                <a:latin typeface="Arial" panose="020B0604020202020204" pitchFamily="34" charset="0"/>
              </a:rPr>
              <a:t>По одной из версий, в отношении программной ошибки этот термин впервые был применен 9 сентября 1946 года Грейс Хоппер, которая работала в Гарвардском университете с вычислительной машиной </a:t>
            </a:r>
            <a:r>
              <a:rPr lang="ru-RU" altLang="ru-RU" dirty="0" err="1" smtClean="0">
                <a:latin typeface="Arial" panose="020B0604020202020204" pitchFamily="34" charset="0"/>
              </a:rPr>
              <a:t>Harvard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Mark</a:t>
            </a:r>
            <a:r>
              <a:rPr lang="ru-RU" altLang="ru-RU" dirty="0" smtClean="0">
                <a:latin typeface="Arial" panose="020B0604020202020204" pitchFamily="34" charset="0"/>
              </a:rPr>
              <a:t> II (англ.)русск.. Проследив возникшую ошибку в работе программы до электромеханического реле машины, она нашла между замкнувшими контактами сгоревшего мотылька. Извлечённое насекомое было вклеено скотчем в технический дневник с сопроводительной иронической надписью: «Первый реальный случай обнаружения жучка» (англ. </a:t>
            </a:r>
            <a:r>
              <a:rPr lang="ru-RU" altLang="ru-RU" dirty="0" err="1" smtClean="0">
                <a:latin typeface="Arial" panose="020B0604020202020204" pitchFamily="34" charset="0"/>
              </a:rPr>
              <a:t>First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actual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case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of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bug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being</a:t>
            </a:r>
            <a:r>
              <a:rPr lang="ru-RU" altLang="ru-RU" dirty="0" smtClean="0">
                <a:latin typeface="Arial" panose="020B0604020202020204" pitchFamily="34" charset="0"/>
              </a:rPr>
              <a:t> </a:t>
            </a:r>
            <a:r>
              <a:rPr lang="ru-RU" altLang="ru-RU" dirty="0" err="1" smtClean="0">
                <a:latin typeface="Arial" panose="020B0604020202020204" pitchFamily="34" charset="0"/>
              </a:rPr>
              <a:t>found</a:t>
            </a:r>
            <a:r>
              <a:rPr lang="ru-RU" altLang="ru-RU" dirty="0" smtClean="0">
                <a:latin typeface="Arial" panose="020B0604020202020204" pitchFamily="34" charset="0"/>
              </a:rPr>
              <a:t>)[2].</a:t>
            </a:r>
          </a:p>
          <a:p>
            <a:endParaRPr lang="ru-RU" altLang="ru-RU" dirty="0" smtClean="0">
              <a:latin typeface="Arial" panose="020B0604020202020204" pitchFamily="34" charset="0"/>
            </a:endParaRPr>
          </a:p>
          <a:p>
            <a:r>
              <a:rPr lang="ru-RU" altLang="ru-RU" dirty="0" smtClean="0">
                <a:latin typeface="Arial" panose="020B0604020202020204" pitchFamily="34" charset="0"/>
              </a:rPr>
              <a:t>Значение и классификация ошибок программного обеспечения[править | править вики-текст]</a:t>
            </a:r>
          </a:p>
          <a:p>
            <a:endParaRPr lang="en-US" altLang="ru-RU" dirty="0" smtClean="0">
              <a:latin typeface="Arial" panose="020B0604020202020204" pitchFamily="34" charset="0"/>
            </a:endParaRPr>
          </a:p>
        </p:txBody>
      </p:sp>
      <p:sp>
        <p:nvSpPr>
          <p:cNvPr id="154628" name="Нижний колонтитул 3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ru-RU" altLang="ru-RU" smtClean="0"/>
              <a:t>Компания QAExpert |  | 2006</a:t>
            </a:r>
          </a:p>
        </p:txBody>
      </p:sp>
      <p:sp>
        <p:nvSpPr>
          <p:cNvPr id="154629" name="Номер слайда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55B2F255-FBFE-46B7-AECB-13F1001D5E88}" type="slidenum">
              <a:rPr lang="ru-RU" altLang="ru-RU"/>
              <a:pPr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</p:spTree>
    <p:extLst>
      <p:ext uri="{BB962C8B-B14F-4D97-AF65-F5344CB8AC3E}">
        <p14:creationId xmlns:p14="http://schemas.microsoft.com/office/powerpoint/2010/main" val="24785712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28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9920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Первый испытательный полёт </a:t>
            </a:r>
            <a:r>
              <a:rPr lang="ru-RU" dirty="0" err="1" smtClean="0"/>
              <a:t>Ариан</a:t>
            </a:r>
            <a:r>
              <a:rPr lang="ru-RU" dirty="0" smtClean="0"/>
              <a:t> 5 состоялся 4 июня 1996 года и был неудачным.</a:t>
            </a:r>
          </a:p>
          <a:p>
            <a:r>
              <a:rPr lang="ru-RU" dirty="0" smtClean="0"/>
              <a:t>Ракета-носитель была подорвана на 34 секунде полёта по причине неисправности в управляющем программном обеспечении, которая считается самой дорогостоящей компьютерной ошибкой в истории</a:t>
            </a:r>
          </a:p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системе управления ракеты Ариан-5 в 1996 г. использовалось программное обеспечение ранее успешно работавшее на Ариан-4. Но Ариан-5 ускорялась быстрее предыдущей модификации... В результате на 40 секунде полета произошло отключение системы управления ракеты, и она была взорвана по команде на самоликвидацию. Прямой (вместе с ракетой-носителем была потерян коммуникационный спутник) и косвенный ущерб от этого программного сбоя был оценен в полмиллиарда долларов.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 одна из вспомогательных подпрограмм попыталась преобразовать длинное целое значение в короткое без проверки величины значения, и то вышло за границы типа </a:t>
            </a:r>
            <a:r>
              <a:rPr lang="ru-RU" dirty="0" smtClean="0"/>
              <a:t/>
            </a:r>
            <a:br>
              <a:rPr lang="ru-RU" dirty="0" smtClean="0"/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782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Где-то в конце 70-х годов - испытания американской ЗСУ "Сержант Йорк". Для поражения вертолетов ЗСУ была оснащена системой распознавания образов. Во время испытаний около неё безуспешно кружил вертолет-мишень, который она так и не смогла распознать. Зато распознала как вертолет туалет, расположенном метрах в 800-х от ЗСУ. И успешно его поразила.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Показать скрытый текст Взято Вилли после догадки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(а также частично взято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seamew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программисты решили распознавать образ вертолета, засекая вращение хвостового винта. Но при движении вертолета, алгоритм не воспринимал траекторию винта, как вращение. В свою очередь, Вентилятор в неподвижном туалете соответствовал требованиям системы наведения :) 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2656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Программное обеспечение аппарата радиационной терапии </a:t>
            </a:r>
            <a:r>
              <a:rPr lang="ru-RU" dirty="0" err="1" smtClean="0"/>
              <a:t>Theratron</a:t>
            </a:r>
            <a:r>
              <a:rPr lang="ru-RU" dirty="0" smtClean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57D33E-F281-4AEE-A4EE-1E4FB2D03A43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801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18A45B-2431-49EE-9D0B-65C1F8482388}" type="slidenum">
              <a:rPr lang="ru-RU" smtClean="0"/>
              <a:pPr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757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650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108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07306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Для размещения сх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1047715" y="274638"/>
            <a:ext cx="10668075" cy="1439850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solidFill>
                  <a:srgbClr val="FF0066"/>
                </a:solidFill>
              </a:defRPr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5" name="Номер слайда 5"/>
          <p:cNvSpPr>
            <a:spLocks noGrp="1"/>
          </p:cNvSpPr>
          <p:nvPr>
            <p:ph type="sldNum" sz="quarter" idx="10"/>
          </p:nvPr>
        </p:nvSpPr>
        <p:spPr>
          <a:xfrm>
            <a:off x="10991851" y="6429375"/>
            <a:ext cx="11049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fld id="{70B1D065-145A-42F8-98FF-D61AC7950D71}" type="slidenum">
              <a:rPr lang="ru-RU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001452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683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351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354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79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88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360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3173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28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A789CC-5BE6-4BE5-82AE-A838D6CE1675}" type="datetimeFigureOut">
              <a:rPr lang="ru-RU" smtClean="0"/>
              <a:t>14.04.2018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38C42-6E54-4BDF-B084-2D95DB75E9F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386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http://itstep.dp.ua/wp-content/uploads/2017/10/Adwords-%D0%A2%D0%B5%D1%81%D1%82%D0%B8%D1%80%D0%BE%D0%B2%D0%B0%D0%BD%D0%B8%D0%B5-%D0%9F%D0%9E1-2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45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23592" y="276238"/>
            <a:ext cx="7776864" cy="1439850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2"/>
                </a:solidFill>
              </a:rPr>
              <a:t>Что такое тест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623392" y="1700808"/>
            <a:ext cx="7272808" cy="4649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2000" dirty="0">
              <a:latin typeface="Verdana" pitchFamily="34" charset="0"/>
            </a:endParaRPr>
          </a:p>
          <a:p>
            <a:pPr marL="457200" indent="-457200">
              <a:buFont typeface="+mj-lt"/>
              <a:buAutoNum type="arabicPeriod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2800" dirty="0">
              <a:solidFill>
                <a:srgbClr val="92D050"/>
              </a:solidFill>
            </a:endParaRPr>
          </a:p>
          <a:p>
            <a:r>
              <a:rPr lang="ru-RU" sz="2800" dirty="0"/>
              <a:t>Это специальная, искусственно созданная ситуация, выбранная определенным образом; </a:t>
            </a:r>
            <a:endParaRPr lang="ru-RU" sz="2800" dirty="0" smtClean="0"/>
          </a:p>
          <a:p>
            <a:endParaRPr lang="ru-RU" sz="2800" dirty="0"/>
          </a:p>
          <a:p>
            <a:r>
              <a:rPr lang="ru-RU" sz="2800" dirty="0" smtClean="0"/>
              <a:t>Описание </a:t>
            </a:r>
            <a:r>
              <a:rPr lang="ru-RU" sz="2800" dirty="0"/>
              <a:t>того, какие наблюдения за работой программы нужно сделать для проверки ее соответствия некоторому требованию.</a:t>
            </a: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2800" dirty="0">
              <a:solidFill>
                <a:srgbClr val="92D050"/>
              </a:solidFill>
              <a:latin typeface="Verdana" pitchFamily="34" charset="0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2000" dirty="0">
              <a:latin typeface="Verdana" pitchFamily="34" charset="0"/>
            </a:endParaRPr>
          </a:p>
          <a:p>
            <a:endParaRPr lang="ru-RU" sz="28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8" name="Picture 4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34888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3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33249" y="206854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Общая схема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2207568" y="1767006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dirty="0"/>
          </a:p>
        </p:txBody>
      </p:sp>
      <p:pic>
        <p:nvPicPr>
          <p:cNvPr id="1031" name="Picture 7" descr="C:\Users\оксана\Downloads\barancev_basic_about_testing_004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" t="5809" r="939" b="5570"/>
          <a:stretch/>
        </p:blipFill>
        <p:spPr bwMode="auto">
          <a:xfrm>
            <a:off x="3009251" y="2136338"/>
            <a:ext cx="7056784" cy="3812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96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79151" y="151831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Что делает </a:t>
            </a:r>
            <a:r>
              <a:rPr lang="ru-RU" dirty="0" err="1" smtClean="0">
                <a:solidFill>
                  <a:schemeClr val="tx2"/>
                </a:solidFill>
              </a:rPr>
              <a:t>тестировщик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12</a:t>
            </a:fld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767408" y="2301395"/>
            <a:ext cx="604867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/>
              <a:t>Управляет выполнением программы и создает искусственные ситуации, в которых проверяется поведение программы.</a:t>
            </a:r>
          </a:p>
          <a:p>
            <a:pPr marL="457200" indent="-457200">
              <a:buAutoNum type="arabicPeriod"/>
            </a:pPr>
            <a:endParaRPr lang="ru-RU" sz="2400" dirty="0"/>
          </a:p>
          <a:p>
            <a:pPr marL="457200" indent="-457200">
              <a:buAutoNum type="arabicPeriod"/>
            </a:pPr>
            <a:r>
              <a:rPr lang="ru-RU" sz="2400" dirty="0"/>
              <a:t>Наблюдает за поведением программы и сравнивает то, что он видит с тем, что ожидается.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16305" t="23579"/>
          <a:stretch/>
        </p:blipFill>
        <p:spPr>
          <a:xfrm>
            <a:off x="6960095" y="1916522"/>
            <a:ext cx="4642435" cy="3816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403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063552" y="2348880"/>
            <a:ext cx="7848872" cy="1368152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Цели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13</a:t>
            </a:fld>
            <a:endParaRPr lang="ru-RU" dirty="0"/>
          </a:p>
        </p:txBody>
      </p:sp>
      <p:pic>
        <p:nvPicPr>
          <p:cNvPr id="5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2304" y="3645024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345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Цель тестирования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95400" y="2276872"/>
            <a:ext cx="784887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400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altLang="ru-RU" sz="3200" dirty="0"/>
              <a:t>Р</a:t>
            </a:r>
            <a:r>
              <a:rPr lang="en-GB" altLang="ru-RU" sz="3200" dirty="0" err="1" smtClean="0"/>
              <a:t>аспознать</a:t>
            </a:r>
            <a:r>
              <a:rPr lang="en-GB" altLang="ru-RU" sz="3200" dirty="0" smtClean="0"/>
              <a:t> </a:t>
            </a:r>
            <a:r>
              <a:rPr lang="en-GB" altLang="ru-RU" sz="3200" dirty="0" err="1"/>
              <a:t>дефекты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объекте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тестирования</a:t>
            </a:r>
            <a:r>
              <a:rPr lang="en-GB" altLang="ru-RU" sz="3200" dirty="0"/>
              <a:t> и </a:t>
            </a:r>
            <a:r>
              <a:rPr lang="en-GB" altLang="ru-RU" sz="3200" dirty="0" err="1"/>
              <a:t>увеличить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вероятность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того</a:t>
            </a:r>
            <a:r>
              <a:rPr lang="en-GB" altLang="ru-RU" sz="3200" dirty="0"/>
              <a:t>, </a:t>
            </a:r>
            <a:r>
              <a:rPr lang="en-GB" altLang="ru-RU" sz="3200" dirty="0" err="1"/>
              <a:t>что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он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при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любых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обстоятельствах</a:t>
            </a:r>
            <a:r>
              <a:rPr lang="en-GB" altLang="ru-RU" sz="3200" dirty="0"/>
              <a:t> </a:t>
            </a:r>
            <a:r>
              <a:rPr lang="en-GB" altLang="ru-RU" sz="3200" dirty="0" err="1"/>
              <a:t>будет</a:t>
            </a:r>
            <a:r>
              <a:rPr lang="en-GB" altLang="ru-RU" sz="3200" dirty="0"/>
              <a:t> </a:t>
            </a:r>
            <a:r>
              <a:rPr lang="ru-RU" altLang="ru-RU" sz="3200" dirty="0"/>
              <a:t>корректно </a:t>
            </a:r>
            <a:r>
              <a:rPr lang="en-GB" altLang="ru-RU" sz="3200" dirty="0" err="1"/>
              <a:t>работа</a:t>
            </a:r>
            <a:r>
              <a:rPr lang="ru-RU" altLang="ru-RU" sz="3200" dirty="0" err="1"/>
              <a:t>ть</a:t>
            </a:r>
            <a:r>
              <a:rPr lang="en-GB" altLang="ru-RU" sz="3200" dirty="0"/>
              <a:t> в </a:t>
            </a:r>
            <a:r>
              <a:rPr lang="en-GB" altLang="ru-RU" sz="3200" dirty="0" err="1"/>
              <a:t>соответствии</a:t>
            </a:r>
            <a:r>
              <a:rPr lang="en-GB" altLang="ru-RU" sz="3200" dirty="0"/>
              <a:t> с </a:t>
            </a:r>
            <a:r>
              <a:rPr lang="en-GB" altLang="ru-RU" sz="3200" dirty="0" err="1"/>
              <a:t>установленными</a:t>
            </a:r>
            <a:r>
              <a:rPr lang="en-GB" altLang="ru-RU" sz="3200" dirty="0"/>
              <a:t> </a:t>
            </a:r>
            <a:r>
              <a:rPr lang="en-GB" altLang="ru-RU" sz="3200" dirty="0" err="1"/>
              <a:t>требованиями</a:t>
            </a:r>
            <a:endParaRPr lang="en-GB" alt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Картинки по запросу bugs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344" y="2420888"/>
            <a:ext cx="1865784" cy="186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8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2249736" y="261591"/>
            <a:ext cx="8312968" cy="838200"/>
          </a:xfrm>
        </p:spPr>
        <p:txBody>
          <a:bodyPr>
            <a:noAutofit/>
          </a:bodyPr>
          <a:lstStyle/>
          <a:p>
            <a:pPr eaLnBrk="1" hangingPunct="1"/>
            <a:r>
              <a:rPr lang="ru-RU" altLang="ru-RU" sz="4000" b="1" dirty="0">
                <a:solidFill>
                  <a:schemeClr val="tx2"/>
                </a:solidFill>
              </a:rPr>
              <a:t>Стоимость исправления ошибок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3072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118760" y="6270625"/>
            <a:ext cx="10369152" cy="587375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ru-RU" altLang="ru-RU" sz="1800" dirty="0">
                <a:latin typeface="Tahoma" panose="020B0604030504040204" pitchFamily="34" charset="0"/>
              </a:rPr>
              <a:t>Миссия тестирования – снизить стоимость разработки путем раннего обнаружения </a:t>
            </a:r>
            <a:r>
              <a:rPr lang="ru-RU" altLang="ru-RU" sz="1800" dirty="0" smtClean="0">
                <a:latin typeface="Tahoma" panose="020B0604030504040204" pitchFamily="34" charset="0"/>
              </a:rPr>
              <a:t>дефектов</a:t>
            </a:r>
            <a:endParaRPr lang="ru-RU" altLang="ru-RU" sz="1800" dirty="0">
              <a:latin typeface="Tahoma" panose="020B0604030504040204" pitchFamily="34" charset="0"/>
            </a:endParaRPr>
          </a:p>
        </p:txBody>
      </p:sp>
      <p:pic>
        <p:nvPicPr>
          <p:cNvPr id="3072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7488" y="1231472"/>
            <a:ext cx="9631696" cy="4789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8215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87488" y="274638"/>
            <a:ext cx="10094912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Необходимость тестирования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867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515380" y="1678014"/>
            <a:ext cx="11269252" cy="477532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ПО занимает от 30% до 50% от всей стоимости разработки, в случаях сложных  инфраструктурных проектов до 80%</a:t>
            </a:r>
          </a:p>
          <a:p>
            <a:pPr lvl="1" eaLnBrk="1" hangingPunct="1">
              <a:lnSpc>
                <a:spcPct val="90000"/>
              </a:lnSpc>
            </a:pPr>
            <a:r>
              <a:rPr lang="ru-RU" altLang="ru-RU" sz="1800" dirty="0"/>
              <a:t>(!) Продукты </a:t>
            </a:r>
            <a:r>
              <a:rPr lang="en-US" altLang="ru-RU" sz="1800" dirty="0"/>
              <a:t>Microsoft: </a:t>
            </a:r>
            <a:r>
              <a:rPr lang="ru-RU" altLang="ru-RU" sz="1800" dirty="0"/>
              <a:t>на </a:t>
            </a:r>
            <a:r>
              <a:rPr lang="en-US" altLang="ru-RU" sz="1800" dirty="0"/>
              <a:t>1 </a:t>
            </a:r>
            <a:r>
              <a:rPr lang="ru-RU" altLang="ru-RU" sz="1800" dirty="0"/>
              <a:t>разработчика </a:t>
            </a:r>
            <a:r>
              <a:rPr lang="en-US" altLang="ru-RU" sz="1800" dirty="0"/>
              <a:t>2 </a:t>
            </a:r>
            <a:r>
              <a:rPr lang="ru-RU" altLang="ru-RU" sz="1800" dirty="0"/>
              <a:t>тестировщика</a:t>
            </a:r>
          </a:p>
          <a:p>
            <a:pPr eaLnBrk="1" hangingPunct="1">
              <a:lnSpc>
                <a:spcPct val="90000"/>
              </a:lnSpc>
            </a:pPr>
            <a:r>
              <a:rPr lang="ru-RU" altLang="ru-RU" sz="2800" dirty="0"/>
              <a:t>Тестирование не только процесс </a:t>
            </a:r>
            <a:r>
              <a:rPr lang="ru-RU" altLang="ru-RU" sz="2800" b="1" dirty="0"/>
              <a:t>контроля</a:t>
            </a:r>
            <a:r>
              <a:rPr lang="ru-RU" altLang="ru-RU" sz="2800" dirty="0"/>
              <a:t>, но и мощный инструмент </a:t>
            </a:r>
            <a:r>
              <a:rPr lang="ru-RU" altLang="ru-RU" sz="2800" b="1" dirty="0"/>
              <a:t>разработки</a:t>
            </a:r>
            <a:r>
              <a:rPr lang="ru-RU" altLang="ru-RU" sz="2800" dirty="0"/>
              <a:t>, который позволяет достичь определенного уровня качества</a:t>
            </a:r>
          </a:p>
          <a:p>
            <a:pPr>
              <a:lnSpc>
                <a:spcPct val="90000"/>
              </a:lnSpc>
            </a:pPr>
            <a:r>
              <a:rPr lang="ru-RU" altLang="ru-RU" sz="2800" dirty="0" smtClean="0"/>
              <a:t>Тестирование </a:t>
            </a:r>
            <a:r>
              <a:rPr lang="ru-RU" altLang="ru-RU" sz="2800" dirty="0"/>
              <a:t>может не только выявлять и определять дефекты, но и </a:t>
            </a:r>
            <a:r>
              <a:rPr lang="ru-RU" altLang="ru-RU" sz="2800" b="1" dirty="0"/>
              <a:t>предотвращать</a:t>
            </a:r>
            <a:r>
              <a:rPr lang="ru-RU" altLang="ru-RU" sz="2800" dirty="0"/>
              <a:t> их</a:t>
            </a:r>
          </a:p>
          <a:p>
            <a:pPr>
              <a:lnSpc>
                <a:spcPct val="90000"/>
              </a:lnSpc>
            </a:pPr>
            <a:r>
              <a:rPr lang="ru-RU" altLang="ru-RU" sz="2800" dirty="0"/>
              <a:t>Тестирование становится процессом, эффективность которого кардинально влияет на стоимость Продукта и Сроки его выхода на рынок</a:t>
            </a:r>
          </a:p>
        </p:txBody>
      </p:sp>
      <p:sp>
        <p:nvSpPr>
          <p:cNvPr id="28677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50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9" y="2277182"/>
            <a:ext cx="8156093" cy="1439850"/>
          </a:xfrm>
        </p:spPr>
        <p:txBody>
          <a:bodyPr/>
          <a:lstStyle/>
          <a:p>
            <a:pPr marL="457200" indent="-457200" algn="ctr"/>
            <a:r>
              <a:rPr lang="ru-RU" dirty="0">
                <a:solidFill>
                  <a:schemeClr val="tx2"/>
                </a:solidFill>
              </a:rPr>
              <a:t>Особенности </a:t>
            </a:r>
            <a:r>
              <a:rPr lang="ru-RU" dirty="0" smtClean="0">
                <a:solidFill>
                  <a:schemeClr val="tx2"/>
                </a:solidFill>
              </a:rPr>
              <a:t>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17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458" y="3529726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162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254649" y="2852936"/>
            <a:ext cx="964907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i="1" dirty="0"/>
              <a:t>Главная деятельность </a:t>
            </a:r>
            <a:r>
              <a:rPr lang="ru-RU" sz="3200" dirty="0"/>
              <a:t>- предоставление участникам проекта по разработке программного обеспечения обратную связь о качестве программного продукта.</a:t>
            </a: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8463314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Главная деятельность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645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47528" y="274638"/>
            <a:ext cx="9073008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Особенности профессии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5556" y="1714488"/>
            <a:ext cx="118566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1" indent="-457200" defTabSz="10795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200" dirty="0"/>
              <a:t>Вовлечен во все этапы жизненного цикла продукта</a:t>
            </a:r>
          </a:p>
          <a:p>
            <a:pPr marL="1257300" lvl="1" indent="-457200" defTabSz="10795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200" dirty="0" smtClean="0"/>
              <a:t>Взаимодействует </a:t>
            </a:r>
            <a:r>
              <a:rPr lang="ru-RU" altLang="ru-RU" sz="3200" dirty="0"/>
              <a:t>со всеми участниками процесса разработки</a:t>
            </a:r>
          </a:p>
          <a:p>
            <a:pPr marL="1257300" lvl="1" indent="-457200" defTabSz="10795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altLang="ru-RU" sz="3200" dirty="0" smtClean="0"/>
              <a:t>Является </a:t>
            </a:r>
            <a:r>
              <a:rPr lang="ru-RU" altLang="ru-RU" sz="3200" dirty="0"/>
              <a:t>последним рубежом контроля качества проекта</a:t>
            </a:r>
          </a:p>
          <a:p>
            <a:pPr marL="1257300" lvl="1" indent="-457200" defTabSz="107950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ru-RU" sz="3200" dirty="0" smtClean="0"/>
              <a:t>Возможность </a:t>
            </a:r>
            <a:r>
              <a:rPr lang="ru-RU" sz="3200" dirty="0"/>
              <a:t>удаленной работы </a:t>
            </a:r>
            <a:endParaRPr lang="ru-RU" sz="3200" b="1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88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 smtClean="0">
                <a:solidFill>
                  <a:schemeClr val="tx2"/>
                </a:solidFill>
              </a:rPr>
              <a:t>В программе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95400" y="1628800"/>
            <a:ext cx="1072919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555555"/>
                </a:solidFill>
              </a:rPr>
              <a:t>почему хорошо быть тестировщиком?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555555"/>
                </a:solidFill>
              </a:rPr>
              <a:t>причин</a:t>
            </a:r>
            <a:r>
              <a:rPr lang="ru-RU" sz="3200" dirty="0">
                <a:solidFill>
                  <a:srgbClr val="555555"/>
                </a:solidFill>
              </a:rPr>
              <a:t>ы</a:t>
            </a:r>
            <a:r>
              <a:rPr lang="ru-RU" sz="3200" dirty="0" smtClean="0">
                <a:solidFill>
                  <a:srgbClr val="555555"/>
                </a:solidFill>
              </a:rPr>
              <a:t> </a:t>
            </a:r>
            <a:r>
              <a:rPr lang="ru-RU" sz="3200" dirty="0">
                <a:solidFill>
                  <a:srgbClr val="555555"/>
                </a:solidFill>
              </a:rPr>
              <a:t>все бросить и заняться </a:t>
            </a:r>
            <a:r>
              <a:rPr lang="ru-RU" sz="3200" dirty="0" smtClean="0">
                <a:solidFill>
                  <a:srgbClr val="555555"/>
                </a:solidFill>
              </a:rPr>
              <a:t>тестированием?</a:t>
            </a:r>
            <a:endParaRPr lang="ru-RU" sz="3200" dirty="0">
              <a:solidFill>
                <a:srgbClr val="5555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555555"/>
                </a:solidFill>
              </a:rPr>
              <a:t>в каких компаниях работают наши </a:t>
            </a:r>
            <a:r>
              <a:rPr lang="ru-RU" sz="3200" dirty="0" smtClean="0">
                <a:solidFill>
                  <a:srgbClr val="555555"/>
                </a:solidFill>
              </a:rPr>
              <a:t>выпускники?</a:t>
            </a:r>
            <a:endParaRPr lang="ru-RU" sz="3200" dirty="0">
              <a:solidFill>
                <a:srgbClr val="5555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555555"/>
                </a:solidFill>
              </a:rPr>
              <a:t>секреты </a:t>
            </a:r>
            <a:r>
              <a:rPr lang="ru-RU" sz="3200" dirty="0">
                <a:solidFill>
                  <a:srgbClr val="555555"/>
                </a:solidFill>
              </a:rPr>
              <a:t>от профессионала о том, как стать успешным специалистом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>
                <a:solidFill>
                  <a:srgbClr val="555555"/>
                </a:solidFill>
              </a:rPr>
              <a:t>сколько зарабатывают </a:t>
            </a:r>
            <a:r>
              <a:rPr lang="ru-RU" sz="3200" dirty="0" smtClean="0">
                <a:solidFill>
                  <a:srgbClr val="555555"/>
                </a:solidFill>
              </a:rPr>
              <a:t>специалисты</a:t>
            </a:r>
            <a:endParaRPr lang="ru-RU" sz="3200" dirty="0">
              <a:solidFill>
                <a:srgbClr val="55555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555555"/>
                </a:solidFill>
              </a:rPr>
              <a:t>советы </a:t>
            </a:r>
            <a:r>
              <a:rPr lang="ru-RU" sz="3200" dirty="0">
                <a:solidFill>
                  <a:srgbClr val="555555"/>
                </a:solidFill>
              </a:rPr>
              <a:t>по выбору учебного заведени</a:t>
            </a:r>
            <a:endParaRPr lang="ru-RU" sz="3200" b="0" i="0" dirty="0">
              <a:solidFill>
                <a:srgbClr val="555555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9675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Основными </a:t>
            </a:r>
            <a:r>
              <a:rPr lang="ru-RU" dirty="0" smtClean="0">
                <a:solidFill>
                  <a:schemeClr val="tx2"/>
                </a:solidFill>
              </a:rPr>
              <a:t>требованиями к </a:t>
            </a:r>
            <a:r>
              <a:rPr lang="ru-RU" dirty="0" err="1" smtClean="0">
                <a:solidFill>
                  <a:schemeClr val="tx2"/>
                </a:solidFill>
              </a:rPr>
              <a:t>тестировщику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17657" y="1484784"/>
            <a:ext cx="9372381" cy="5819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работы с базами </a:t>
            </a:r>
            <a:r>
              <a:rPr lang="ru-RU" sz="3200" dirty="0"/>
              <a:t>данных, </a:t>
            </a:r>
            <a:r>
              <a:rPr lang="ru-RU" sz="3200" dirty="0" smtClean="0"/>
              <a:t>знание</a:t>
            </a:r>
            <a:r>
              <a:rPr lang="ru-RU" sz="3200" dirty="0"/>
              <a:t> языка запросов </a:t>
            </a:r>
            <a:r>
              <a:rPr lang="ru-RU" sz="3200" dirty="0" err="1"/>
              <a:t>sql</a:t>
            </a:r>
            <a:endParaRPr lang="ru-RU" sz="3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Основы администрирования операционных систем;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Знания основных технологий разработки ПО и структуры программных комплексов;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Знание английского языка.</a:t>
            </a:r>
          </a:p>
          <a:p>
            <a:pPr>
              <a:spcBef>
                <a:spcPts val="475"/>
              </a:spcBef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Картинки по запросу база данных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441" y="1788863"/>
            <a:ext cx="1066392" cy="106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48743" t="17241" r="32389" b="63860"/>
          <a:stretch/>
        </p:blipFill>
        <p:spPr>
          <a:xfrm>
            <a:off x="10389967" y="2996952"/>
            <a:ext cx="1201524" cy="120152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t="81500" r="82705"/>
          <a:stretch/>
        </p:blipFill>
        <p:spPr>
          <a:xfrm>
            <a:off x="10447773" y="5480940"/>
            <a:ext cx="1201994" cy="128363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48743" t="39920" r="32389" b="42440"/>
          <a:stretch/>
        </p:blipFill>
        <p:spPr>
          <a:xfrm>
            <a:off x="10453467" y="4340173"/>
            <a:ext cx="1209790" cy="11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36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71464" y="274638"/>
            <a:ext cx="9986430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Желательно знать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794689" y="1501382"/>
            <a:ext cx="9372381" cy="4878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TestNG</a:t>
            </a:r>
            <a:r>
              <a:rPr lang="en-US" sz="3200" dirty="0"/>
              <a:t> (Junit</a:t>
            </a:r>
            <a:r>
              <a:rPr lang="en-US" sz="3200" dirty="0" smtClean="0"/>
              <a:t>)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HTML, </a:t>
            </a:r>
            <a:r>
              <a:rPr lang="en-US" sz="3200" dirty="0" smtClean="0"/>
              <a:t>CSS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Selenium </a:t>
            </a:r>
            <a:r>
              <a:rPr lang="en-US" sz="3200" dirty="0"/>
              <a:t>web driver 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smtClean="0"/>
              <a:t>Java</a:t>
            </a:r>
            <a:endParaRPr lang="ru-RU" sz="3200" dirty="0" smtClean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 err="1"/>
              <a:t>G</a:t>
            </a:r>
            <a:r>
              <a:rPr lang="en-US" sz="3200" dirty="0" err="1" smtClean="0"/>
              <a:t>it</a:t>
            </a:r>
            <a:endParaRPr lang="ru-RU" sz="32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19856"/>
          <a:stretch/>
        </p:blipFill>
        <p:spPr>
          <a:xfrm>
            <a:off x="7851811" y="1240843"/>
            <a:ext cx="2190750" cy="1282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919" y="2427543"/>
            <a:ext cx="1408534" cy="93949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408" y="3623665"/>
            <a:ext cx="897824" cy="812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7886" y="4593779"/>
            <a:ext cx="1608555" cy="98835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562" y="5662940"/>
            <a:ext cx="1983879" cy="69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82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оксана\Desktop\ФОТО\НГ_Белл_Пенза_20122014\НГ_Белл_Пенза_20122014\2526aa3c8d5f6c88512fbd1635a8500b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418" y="3501688"/>
            <a:ext cx="4860031" cy="33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7448" y="274638"/>
            <a:ext cx="10729192" cy="1439850"/>
          </a:xfrm>
        </p:spPr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Наиболее ценные качества </a:t>
            </a:r>
            <a:r>
              <a:rPr lang="ru-RU" dirty="0" err="1" smtClean="0">
                <a:solidFill>
                  <a:schemeClr val="tx2"/>
                </a:solidFill>
              </a:rPr>
              <a:t>тестировщика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767408" y="1715913"/>
            <a:ext cx="1094056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Логическое мышление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Хорошая память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Умение учиться и адаптироваться к существующим задачам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Стрессоустойчивость и усидчивость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3200" dirty="0" smtClean="0"/>
              <a:t>Умение работать в команде </a:t>
            </a:r>
            <a:endParaRPr lang="ru-RU" sz="3200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924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7368" y="260648"/>
            <a:ext cx="11449272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tx2"/>
                </a:solidFill>
              </a:rPr>
              <a:t>Как стать </a:t>
            </a:r>
            <a:r>
              <a:rPr lang="ru-RU" b="1" dirty="0" err="1" smtClean="0">
                <a:solidFill>
                  <a:schemeClr val="tx2"/>
                </a:solidFill>
              </a:rPr>
              <a:t>тестировщиком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99455" y="1556792"/>
            <a:ext cx="9248317" cy="4525963"/>
          </a:xfrm>
        </p:spPr>
        <p:txBody>
          <a:bodyPr>
            <a:noAutofit/>
          </a:bodyPr>
          <a:lstStyle/>
          <a:p>
            <a:pPr lvl="1">
              <a:lnSpc>
                <a:spcPct val="150000"/>
              </a:lnSpc>
            </a:pPr>
            <a:r>
              <a:rPr lang="ru-RU" sz="3200" dirty="0" smtClean="0"/>
              <a:t>Самообразование</a:t>
            </a:r>
          </a:p>
          <a:p>
            <a:pPr lvl="1">
              <a:lnSpc>
                <a:spcPct val="150000"/>
              </a:lnSpc>
            </a:pPr>
            <a:r>
              <a:rPr lang="ru-RU" sz="3200" dirty="0" smtClean="0"/>
              <a:t>Университет</a:t>
            </a:r>
          </a:p>
          <a:p>
            <a:pPr lvl="1">
              <a:lnSpc>
                <a:spcPct val="150000"/>
              </a:lnSpc>
            </a:pPr>
            <a:r>
              <a:rPr lang="ru-RU" sz="3200" dirty="0" smtClean="0"/>
              <a:t>Ментор</a:t>
            </a:r>
          </a:p>
          <a:p>
            <a:pPr lvl="1">
              <a:lnSpc>
                <a:spcPct val="150000"/>
              </a:lnSpc>
            </a:pPr>
            <a:r>
              <a:rPr lang="ru-RU" sz="3200" dirty="0" smtClean="0"/>
              <a:t>Специализированные </a:t>
            </a:r>
            <a:r>
              <a:rPr lang="ru-RU" sz="3200" dirty="0"/>
              <a:t>практические </a:t>
            </a:r>
            <a:r>
              <a:rPr lang="ru-RU" sz="3200" dirty="0" smtClean="0"/>
              <a:t>курсы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800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solidFill>
                  <a:schemeClr val="tx2"/>
                </a:solidFill>
              </a:rPr>
              <a:t>Факторы успешного развития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01988" y="1268760"/>
            <a:ext cx="9361040" cy="452596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ru-RU" dirty="0" smtClean="0"/>
              <a:t>Желание освоить профессию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ru-RU" dirty="0" smtClean="0"/>
              <a:t>Самостоятельная </a:t>
            </a:r>
            <a:r>
              <a:rPr lang="ru-RU" dirty="0" smtClean="0"/>
              <a:t>работа вне аудитории</a:t>
            </a:r>
          </a:p>
          <a:p>
            <a:pPr marL="0" indent="0">
              <a:lnSpc>
                <a:spcPct val="200000"/>
              </a:lnSpc>
              <a:buNone/>
            </a:pPr>
            <a:endParaRPr lang="ru-RU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ru-RU" dirty="0" smtClean="0"/>
              <a:t>Готовность потратить личное время на обучение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569" t="11591" r="57476" b="60387"/>
          <a:stretch/>
        </p:blipFill>
        <p:spPr>
          <a:xfrm>
            <a:off x="1199456" y="1142145"/>
            <a:ext cx="1368152" cy="1566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34953" b="34462"/>
          <a:stretch/>
        </p:blipFill>
        <p:spPr>
          <a:xfrm>
            <a:off x="1201986" y="2820343"/>
            <a:ext cx="1365622" cy="15121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477"/>
          <a:stretch/>
        </p:blipFill>
        <p:spPr>
          <a:xfrm>
            <a:off x="1233230" y="4653136"/>
            <a:ext cx="1365622" cy="1608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6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Сколько зарабатывают </a:t>
            </a:r>
            <a:r>
              <a:rPr lang="ru-RU" sz="4000" b="1" dirty="0" smtClean="0">
                <a:solidFill>
                  <a:schemeClr val="tx2"/>
                </a:solidFill>
              </a:rPr>
              <a:t>тестировщики</a:t>
            </a:r>
            <a:endParaRPr lang="ru-RU" sz="4000" b="1" dirty="0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536160" y="6488668"/>
            <a:ext cx="3857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https://jobs.dou.ua/salaries/dynamics/</a:t>
            </a:r>
          </a:p>
        </p:txBody>
      </p:sp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65" y="1171461"/>
            <a:ext cx="11603069" cy="529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/>
          <a:stretch/>
        </p:blipFill>
        <p:spPr>
          <a:xfrm>
            <a:off x="2567608" y="1095762"/>
            <a:ext cx="6840760" cy="60421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Востребованность </a:t>
            </a:r>
            <a:r>
              <a:rPr lang="en-US" sz="4000" b="1" dirty="0">
                <a:solidFill>
                  <a:schemeClr val="tx2"/>
                </a:solidFill>
              </a:rPr>
              <a:t>QA </a:t>
            </a:r>
            <a:r>
              <a:rPr lang="ru-RU" sz="4000" b="1" dirty="0">
                <a:solidFill>
                  <a:schemeClr val="tx2"/>
                </a:solidFill>
              </a:rPr>
              <a:t>специалистов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735653" y="6308727"/>
            <a:ext cx="209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</a:t>
            </a:r>
          </a:p>
        </p:txBody>
      </p:sp>
    </p:spTree>
    <p:extLst>
      <p:ext uri="{BB962C8B-B14F-4D97-AF65-F5344CB8AC3E}">
        <p14:creationId xmlns:p14="http://schemas.microsoft.com/office/powerpoint/2010/main" val="29429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36"/>
          <a:stretch/>
        </p:blipFill>
        <p:spPr>
          <a:xfrm>
            <a:off x="2567608" y="1095762"/>
            <a:ext cx="6840760" cy="604217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Востребованность </a:t>
            </a:r>
            <a:r>
              <a:rPr lang="en-US" sz="4000" b="1" dirty="0">
                <a:solidFill>
                  <a:schemeClr val="tx2"/>
                </a:solidFill>
              </a:rPr>
              <a:t>QA </a:t>
            </a:r>
            <a:r>
              <a:rPr lang="ru-RU" sz="4000" b="1" dirty="0">
                <a:solidFill>
                  <a:schemeClr val="tx2"/>
                </a:solidFill>
              </a:rPr>
              <a:t>специалистов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09600" y="1556792"/>
            <a:ext cx="109728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9735653" y="6308727"/>
            <a:ext cx="209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https://jobs.dou.ua/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587562" y="5272609"/>
            <a:ext cx="648072" cy="432048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5159896" y="2886874"/>
            <a:ext cx="4824536" cy="2063117"/>
          </a:xfrm>
          <a:prstGeom prst="rect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трелка углом 8"/>
          <p:cNvSpPr/>
          <p:nvPr/>
        </p:nvSpPr>
        <p:spPr>
          <a:xfrm>
            <a:off x="2705178" y="3573016"/>
            <a:ext cx="2392081" cy="1564532"/>
          </a:xfrm>
          <a:prstGeom prst="ben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pic>
        <p:nvPicPr>
          <p:cNvPr id="11" name="Content Placeholder 5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82" r="90069" b="19293"/>
          <a:stretch/>
        </p:blipFill>
        <p:spPr>
          <a:xfrm>
            <a:off x="5250246" y="2947284"/>
            <a:ext cx="4581199" cy="194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521059"/>
            <a:ext cx="8463314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Спасибо за внимание!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28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8976320" y="107051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>
            <a:off x="10447773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90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8307" y="153964"/>
            <a:ext cx="944684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altLang="ru-RU" sz="4000" b="1" dirty="0" smtClean="0">
                <a:solidFill>
                  <a:schemeClr val="tx2"/>
                </a:solidFill>
              </a:rPr>
              <a:t>Что </a:t>
            </a:r>
            <a:r>
              <a:rPr lang="ru-RU" altLang="ru-RU" sz="4000" b="1" dirty="0" smtClean="0">
                <a:solidFill>
                  <a:schemeClr val="tx2"/>
                </a:solidFill>
              </a:rPr>
              <a:t>такое</a:t>
            </a:r>
            <a:endParaRPr lang="uk-UA" altLang="ru-RU" sz="4000" b="1" dirty="0">
              <a:solidFill>
                <a:schemeClr val="tx2"/>
              </a:solidFill>
            </a:endParaRPr>
          </a:p>
        </p:txBody>
      </p:sp>
      <p:sp>
        <p:nvSpPr>
          <p:cNvPr id="22532" name="Rectangle 2"/>
          <p:cNvSpPr>
            <a:spLocks noGrp="1" noChangeArrowheads="1"/>
          </p:cNvSpPr>
          <p:nvPr>
            <p:ph sz="quarter" idx="1"/>
          </p:nvPr>
        </p:nvSpPr>
        <p:spPr>
          <a:xfrm>
            <a:off x="7518835" y="5670550"/>
            <a:ext cx="4212467" cy="8683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uk-UA" altLang="ru-RU" sz="2000" dirty="0" err="1" smtClean="0"/>
              <a:t>Грейс</a:t>
            </a:r>
            <a:r>
              <a:rPr lang="uk-UA" altLang="ru-RU" sz="2000" dirty="0" smtClean="0"/>
              <a:t> </a:t>
            </a:r>
            <a:r>
              <a:rPr lang="uk-UA" altLang="ru-RU" sz="2000" dirty="0" err="1"/>
              <a:t>Мюррей</a:t>
            </a:r>
            <a:r>
              <a:rPr lang="uk-UA" altLang="ru-RU" sz="2000" dirty="0"/>
              <a:t> </a:t>
            </a:r>
            <a:r>
              <a:rPr lang="uk-UA" altLang="ru-RU" sz="2000" dirty="0" err="1" smtClean="0"/>
              <a:t>Хоппер</a:t>
            </a:r>
            <a:endParaRPr lang="ru-RU" altLang="ru-RU" sz="2000" dirty="0"/>
          </a:p>
        </p:txBody>
      </p:sp>
      <p:sp>
        <p:nvSpPr>
          <p:cNvPr id="22533" name="Нижний колонтитул 5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700">
                <a:solidFill>
                  <a:schemeClr val="tx1"/>
                </a:solidFill>
                <a:latin typeface="Georgia" panose="02040502050405020303" pitchFamily="18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"/>
              <a:defRPr sz="2200">
                <a:solidFill>
                  <a:schemeClr val="tx2"/>
                </a:solidFill>
                <a:latin typeface="Georgia" panose="02040502050405020303" pitchFamily="18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8CADAE"/>
              </a:buClr>
              <a:buSzPct val="75000"/>
              <a:buFont typeface="Wingdings 2" panose="05020102010507070707" pitchFamily="18" charset="2"/>
              <a:buChar char="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8C7B70"/>
              </a:buClr>
              <a:buSzPct val="70000"/>
              <a:buFont typeface="Wingdings" panose="05000000000000000000" pitchFamily="2" charset="2"/>
              <a:buChar char=""/>
              <a:defRPr sz="2000">
                <a:solidFill>
                  <a:schemeClr val="tx2"/>
                </a:solidFill>
                <a:latin typeface="Georgia" panose="02040502050405020303" pitchFamily="18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FB08C"/>
              </a:buClr>
              <a:buChar char="•"/>
              <a:defRPr sz="2000">
                <a:solidFill>
                  <a:schemeClr val="tx1"/>
                </a:solidFill>
                <a:latin typeface="Georgia" panose="02040502050405020303" pitchFamily="18" charset="0"/>
              </a:defRPr>
            </a:lvl9pPr>
          </a:lstStyle>
          <a:p>
            <a:pPr eaLnBrk="1" hangingPunct="1">
              <a:buClrTx/>
              <a:buSzTx/>
              <a:buFontTx/>
              <a:buNone/>
            </a:pPr>
            <a:r>
              <a:rPr lang="ru-RU" altLang="ru-RU" sz="1200">
                <a:solidFill>
                  <a:srgbClr val="FFFFFF"/>
                </a:solidFill>
                <a:latin typeface="Verdana" panose="020B0604030504040204" pitchFamily="34" charset="0"/>
              </a:rPr>
              <a:t>Тест-менеджмент</a:t>
            </a:r>
            <a:endParaRPr lang="en-US" altLang="ru-RU" sz="1200">
              <a:solidFill>
                <a:srgbClr val="FFFFFF"/>
              </a:solidFill>
              <a:latin typeface="Verdana" panose="020B0604030504040204" pitchFamily="34" charset="0"/>
            </a:endParaRPr>
          </a:p>
        </p:txBody>
      </p:sp>
      <p:pic>
        <p:nvPicPr>
          <p:cNvPr id="22534" name="Рисунок 6" descr="first_bu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3" y="3657716"/>
            <a:ext cx="6211051" cy="2288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6240" y="1800206"/>
            <a:ext cx="2737659" cy="3472673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11423" y="1630258"/>
            <a:ext cx="66074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2800" dirty="0">
                <a:latin typeface="+mj-lt"/>
              </a:rPr>
              <a:t>9 сентября </a:t>
            </a:r>
            <a:r>
              <a:rPr lang="ru-RU" altLang="ru-RU" sz="2800" dirty="0" smtClean="0">
                <a:latin typeface="+mj-lt"/>
              </a:rPr>
              <a:t>1946</a:t>
            </a:r>
          </a:p>
          <a:p>
            <a:r>
              <a:rPr lang="ru-RU" altLang="ru-RU" sz="2800" dirty="0" smtClean="0">
                <a:latin typeface="+mj-lt"/>
              </a:rPr>
              <a:t>Гарвардский университет</a:t>
            </a:r>
          </a:p>
          <a:p>
            <a:r>
              <a:rPr lang="ru-RU" altLang="ru-RU" sz="2800" dirty="0" smtClean="0">
                <a:latin typeface="+mj-lt"/>
              </a:rPr>
              <a:t>Вычислительная машина </a:t>
            </a:r>
            <a:r>
              <a:rPr lang="ru-RU" altLang="ru-RU" sz="2800" dirty="0" err="1">
                <a:latin typeface="+mj-lt"/>
              </a:rPr>
              <a:t>Harvard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err="1">
                <a:latin typeface="+mj-lt"/>
              </a:rPr>
              <a:t>Mark</a:t>
            </a:r>
            <a:r>
              <a:rPr lang="ru-RU" altLang="ru-RU" sz="2800" dirty="0">
                <a:latin typeface="+mj-lt"/>
              </a:rPr>
              <a:t> </a:t>
            </a:r>
            <a:r>
              <a:rPr lang="ru-RU" altLang="ru-RU" sz="2800" dirty="0" smtClean="0">
                <a:latin typeface="+mj-lt"/>
              </a:rPr>
              <a:t>II</a:t>
            </a:r>
            <a:endParaRPr lang="ru-RU" sz="2800" dirty="0">
              <a:latin typeface="+mj-lt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0176" y="1433025"/>
            <a:ext cx="3479925" cy="4512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834" y="432653"/>
            <a:ext cx="657471" cy="65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53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Цена ошибки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4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5198368" cy="1143000"/>
          </a:xfrm>
        </p:spPr>
        <p:txBody>
          <a:bodyPr/>
          <a:lstStyle/>
          <a:p>
            <a:pPr algn="l"/>
            <a:r>
              <a:rPr lang="ru-RU" sz="4000" b="1" dirty="0" err="1">
                <a:solidFill>
                  <a:schemeClr val="tx2"/>
                </a:solidFill>
              </a:rPr>
              <a:t>Ариан</a:t>
            </a:r>
            <a:r>
              <a:rPr lang="ru-RU" sz="4000" b="1" dirty="0">
                <a:solidFill>
                  <a:schemeClr val="tx2"/>
                </a:solidFill>
              </a:rPr>
              <a:t> 5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78355" y="1340769"/>
            <a:ext cx="5342384" cy="201622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dirty="0" smtClean="0"/>
              <a:t>Самая дорогостоящая компьютерная ошибка </a:t>
            </a:r>
            <a:r>
              <a:rPr lang="ru-RU" dirty="0"/>
              <a:t>в </a:t>
            </a:r>
            <a:r>
              <a:rPr lang="ru-RU" dirty="0" smtClean="0"/>
              <a:t>истории оценивается в </a:t>
            </a:r>
            <a:r>
              <a:rPr lang="en-US" dirty="0" smtClean="0"/>
              <a:t>$</a:t>
            </a:r>
            <a:r>
              <a:rPr lang="ru-RU" dirty="0" smtClean="0"/>
              <a:t>500 млн.</a:t>
            </a:r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88640"/>
            <a:ext cx="4392488" cy="6588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638200" y="3356992"/>
            <a:ext cx="5169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Использовалось </a:t>
            </a:r>
            <a:r>
              <a:rPr lang="ru-RU" sz="3200" dirty="0"/>
              <a:t>программное обеспечение ранее успешно работавшее на Ариан-4. </a:t>
            </a:r>
          </a:p>
        </p:txBody>
      </p:sp>
    </p:spTree>
    <p:extLst>
      <p:ext uri="{BB962C8B-B14F-4D97-AF65-F5344CB8AC3E}">
        <p14:creationId xmlns:p14="http://schemas.microsoft.com/office/powerpoint/2010/main" val="829933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sz="4000" b="1" dirty="0">
                <a:solidFill>
                  <a:schemeClr val="tx2"/>
                </a:solidFill>
              </a:rPr>
              <a:t>Системы распознавания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85033" y="1484785"/>
            <a:ext cx="4464496" cy="22322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 smtClean="0"/>
              <a:t>Конец 70-х </a:t>
            </a:r>
            <a:r>
              <a:rPr lang="ru-RU" dirty="0"/>
              <a:t>годов — испытания американской ЗСУ «Сержант </a:t>
            </a:r>
            <a:r>
              <a:rPr lang="ru-RU" dirty="0" smtClean="0"/>
              <a:t>Йорк»</a:t>
            </a:r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800" y="1576553"/>
            <a:ext cx="7158551" cy="4780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479376" y="3717032"/>
            <a:ext cx="345638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 smtClean="0"/>
              <a:t>Распознала </a:t>
            </a:r>
            <a:r>
              <a:rPr lang="ru-RU" sz="3200" dirty="0"/>
              <a:t>как вертолет туалет, расположенном метрах в 800-х от ЗСУ. И успешно его поразила.</a:t>
            </a:r>
            <a:br>
              <a:rPr lang="ru-RU" sz="3200" dirty="0"/>
            </a:b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3174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1" dirty="0">
                <a:solidFill>
                  <a:schemeClr val="tx2"/>
                </a:solidFill>
              </a:rPr>
              <a:t>Смерть от лечения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584" y="1586130"/>
            <a:ext cx="5198368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/>
              <a:t>Программное обеспечение аппарата радиационной терапии </a:t>
            </a:r>
            <a:r>
              <a:rPr lang="ru-RU" dirty="0" err="1"/>
              <a:t>Theratron</a:t>
            </a:r>
            <a:r>
              <a:rPr lang="ru-RU" dirty="0"/>
              <a:t> неправильно выполняло расчет дозировки, подвергая пациентов воздействию чрезвычайно опасного, а в некоторых случаях смертельного уровня радиации.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1417638"/>
            <a:ext cx="6480720" cy="48629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984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00347" y="2277182"/>
            <a:ext cx="8463314" cy="1439850"/>
          </a:xfrm>
        </p:spPr>
        <p:txBody>
          <a:bodyPr>
            <a:normAutofit/>
          </a:bodyPr>
          <a:lstStyle/>
          <a:p>
            <a:pPr algn="ctr"/>
            <a:r>
              <a:rPr lang="ru-RU" sz="5400" dirty="0" smtClean="0">
                <a:solidFill>
                  <a:schemeClr val="tx2"/>
                </a:solidFill>
              </a:rPr>
              <a:t>Что такое тестирование?</a:t>
            </a:r>
            <a:endParaRPr lang="ru-RU" sz="5400" dirty="0">
              <a:solidFill>
                <a:schemeClr val="tx2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8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63552" y="1767007"/>
            <a:ext cx="8136904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1900" dirty="0">
              <a:latin typeface="Verdana" pitchFamily="34" charset="0"/>
            </a:endParaRPr>
          </a:p>
          <a:p>
            <a:endParaRPr lang="ru-RU" sz="2400" dirty="0"/>
          </a:p>
        </p:txBody>
      </p:sp>
      <p:pic>
        <p:nvPicPr>
          <p:cNvPr id="2050" name="Picture 2" descr="C:\Users\оксана\Desktop\ФОТО\НГ_Белл_Пенза_20122014\НГ_Белл_Пенза_20122014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663" y="3526532"/>
            <a:ext cx="2963995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10065504" y="0"/>
            <a:ext cx="2016224" cy="11748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69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50766" y="112292"/>
            <a:ext cx="9900006" cy="143985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tx2"/>
                </a:solidFill>
              </a:rPr>
              <a:t>Определения </a:t>
            </a:r>
            <a:r>
              <a:rPr lang="ru-RU" dirty="0">
                <a:solidFill>
                  <a:schemeClr val="tx2"/>
                </a:solidFill>
              </a:rPr>
              <a:t>тестирования</a:t>
            </a: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B1D065-145A-42F8-98FF-D61AC7950D71}" type="slidenum">
              <a:rPr lang="ru-RU" smtClean="0"/>
              <a:pPr/>
              <a:t>9</a:t>
            </a:fld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65224" y="1484784"/>
            <a:ext cx="10369152" cy="3603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200" dirty="0">
              <a:latin typeface="+mj-lt"/>
            </a:endParaRPr>
          </a:p>
          <a:p>
            <a:pPr algn="just"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r>
              <a:rPr lang="ru-RU" sz="3200" dirty="0" smtClean="0">
                <a:latin typeface="+mj-lt"/>
              </a:rPr>
              <a:t>Проверка </a:t>
            </a:r>
            <a:r>
              <a:rPr lang="ru-RU" sz="3200" dirty="0">
                <a:latin typeface="+mj-lt"/>
              </a:rPr>
              <a:t>соответствия между реальным и ожидаемым поведением программы, осуществляемая на конечном наборе тестов, выбранном определенным образом</a:t>
            </a:r>
            <a:r>
              <a:rPr lang="en-GB" altLang="ru-RU" sz="3200" b="1" dirty="0">
                <a:latin typeface="+mj-lt"/>
              </a:rPr>
              <a:t>	</a:t>
            </a:r>
            <a:endParaRPr lang="ru-RU" altLang="ru-RU" sz="3200" b="1" dirty="0" smtClean="0">
              <a:latin typeface="+mj-lt"/>
            </a:endParaRPr>
          </a:p>
          <a:p>
            <a:pPr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ru-RU" altLang="ru-RU" sz="3200" dirty="0">
              <a:solidFill>
                <a:srgbClr val="92D050"/>
              </a:solidFill>
              <a:latin typeface="+mj-lt"/>
            </a:endParaRPr>
          </a:p>
          <a:p>
            <a:pPr marL="342900" indent="-342900">
              <a:spcBef>
                <a:spcPts val="475"/>
              </a:spcBef>
              <a:buFont typeface="Arial" panose="020B0604020202020204" pitchFamily="34" charset="0"/>
              <a:buChar char="•"/>
              <a:tabLst>
                <a:tab pos="446088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7975" algn="l"/>
                <a:tab pos="5837238" algn="l"/>
                <a:tab pos="6286500" algn="l"/>
                <a:tab pos="6735763" algn="l"/>
                <a:tab pos="7185025" algn="l"/>
                <a:tab pos="7634288" algn="l"/>
                <a:tab pos="8083550" algn="l"/>
                <a:tab pos="8532813" algn="l"/>
                <a:tab pos="8982075" algn="l"/>
              </a:tabLst>
            </a:pPr>
            <a:endParaRPr lang="en-GB" altLang="ru-RU" sz="3200" dirty="0">
              <a:latin typeface="+mj-lt"/>
            </a:endParaRPr>
          </a:p>
          <a:p>
            <a:endParaRPr lang="ru-RU" sz="3200" dirty="0">
              <a:latin typeface="+mj-lt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454467" y="0"/>
            <a:ext cx="1620243" cy="6576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Картинки по запросу test q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3766916"/>
            <a:ext cx="5393942" cy="309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98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1662</TotalTime>
  <Words>801</Words>
  <Application>Microsoft Office PowerPoint</Application>
  <PresentationFormat>Widescreen</PresentationFormat>
  <Paragraphs>134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Tahoma</vt:lpstr>
      <vt:lpstr>Verdana</vt:lpstr>
      <vt:lpstr>Тема Office</vt:lpstr>
      <vt:lpstr>PowerPoint Presentation</vt:lpstr>
      <vt:lpstr>В программе</vt:lpstr>
      <vt:lpstr>Что такое</vt:lpstr>
      <vt:lpstr>Цена ошибки</vt:lpstr>
      <vt:lpstr>Ариан 5 </vt:lpstr>
      <vt:lpstr> Системы распознавания</vt:lpstr>
      <vt:lpstr>Смерть от лечения</vt:lpstr>
      <vt:lpstr>Что такое тестирование?</vt:lpstr>
      <vt:lpstr>Определения тестирования</vt:lpstr>
      <vt:lpstr>Что такое тест</vt:lpstr>
      <vt:lpstr>Общая схема тестирования</vt:lpstr>
      <vt:lpstr>Что делает тестировщик</vt:lpstr>
      <vt:lpstr>Цели тестирования</vt:lpstr>
      <vt:lpstr>Цель тестирования</vt:lpstr>
      <vt:lpstr>Стоимость исправления ошибок</vt:lpstr>
      <vt:lpstr>Необходимость тестирования</vt:lpstr>
      <vt:lpstr>Особенности профессии тестировщика</vt:lpstr>
      <vt:lpstr>Главная деятельность тестировщика</vt:lpstr>
      <vt:lpstr>Особенности профессии тестировщика</vt:lpstr>
      <vt:lpstr>Основными требованиями к тестировщику</vt:lpstr>
      <vt:lpstr>Желательно знать</vt:lpstr>
      <vt:lpstr>Наиболее ценные качества тестировщика</vt:lpstr>
      <vt:lpstr>Как стать тестировщиком</vt:lpstr>
      <vt:lpstr>Факторы успешного развития</vt:lpstr>
      <vt:lpstr>Сколько зарабатывают тестировщики</vt:lpstr>
      <vt:lpstr>Востребованность QA специалистов</vt:lpstr>
      <vt:lpstr>Востребованность QA специалистов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оксана</dc:creator>
  <cp:lastModifiedBy>max</cp:lastModifiedBy>
  <cp:revision>265</cp:revision>
  <dcterms:created xsi:type="dcterms:W3CDTF">2015-02-07T07:41:09Z</dcterms:created>
  <dcterms:modified xsi:type="dcterms:W3CDTF">2018-04-14T05:12:02Z</dcterms:modified>
</cp:coreProperties>
</file>